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751" r:id="rId2"/>
    <p:sldId id="579" r:id="rId3"/>
    <p:sldId id="638" r:id="rId4"/>
    <p:sldId id="640" r:id="rId5"/>
    <p:sldId id="768" r:id="rId6"/>
    <p:sldId id="764" r:id="rId7"/>
    <p:sldId id="765" r:id="rId8"/>
    <p:sldId id="770" r:id="rId9"/>
    <p:sldId id="761" r:id="rId10"/>
    <p:sldId id="762" r:id="rId11"/>
    <p:sldId id="763" r:id="rId12"/>
    <p:sldId id="769" r:id="rId13"/>
    <p:sldId id="766" r:id="rId14"/>
    <p:sldId id="767" r:id="rId15"/>
    <p:sldId id="75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Steve Chan" initials="SC" lastIdx="1" clrIdx="1">
    <p:extLst>
      <p:ext uri="{19B8F6BF-5375-455C-9EA6-DF929625EA0E}">
        <p15:presenceInfo xmlns:p15="http://schemas.microsoft.com/office/powerpoint/2012/main" userId="bea123fc-a299-4a19-a755-3dfd44ef3f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90" autoAdjust="0"/>
    <p:restoredTop sz="95958" autoAdjust="0"/>
  </p:normalViewPr>
  <p:slideViewPr>
    <p:cSldViewPr snapToGrid="0" snapToObjects="1">
      <p:cViewPr varScale="1">
        <p:scale>
          <a:sx n="91" d="100"/>
          <a:sy n="91" d="100"/>
        </p:scale>
        <p:origin x="1240" y="176"/>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10/21/18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‹Nº›</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10/21/18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‹Nº›</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‹Nº›</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‹Nº›</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‹Nº›</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‹Nº›</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‹Nº›</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‹Nº›</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‹Nº›</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‹Nº›</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‹Nº›</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‹Nº›</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‹Nº›</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‹Nº›</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C4223-5EBF-504E-B6A9-7705BE6688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0721" y="879480"/>
            <a:ext cx="2813279" cy="1678717"/>
          </a:xfrm>
          <a:prstGeom prst="rect">
            <a:avLst/>
          </a:prstGeom>
        </p:spPr>
      </p:pic>
      <p:sp>
        <p:nvSpPr>
          <p:cNvPr id="7" name="Title 1">
            <a:extLst>
              <a:ext uri="{FF2B5EF4-FFF2-40B4-BE49-F238E27FC236}">
                <a16:creationId xmlns:a16="http://schemas.microsoft.com/office/drawing/2014/main" id="{3AFB2337-6E18-9B49-B508-3BC443808D2E}"/>
              </a:ext>
            </a:extLst>
          </p:cNvPr>
          <p:cNvSpPr txBox="1">
            <a:spLocks/>
          </p:cNvSpPr>
          <p:nvPr/>
        </p:nvSpPr>
        <p:spPr>
          <a:xfrm>
            <a:off x="858130" y="1038293"/>
            <a:ext cx="7526215" cy="2956932"/>
          </a:xfrm>
          <a:prstGeom prst="rect">
            <a:avLst/>
          </a:prstGeom>
        </p:spPr>
        <p:txBody>
          <a:bodyPr lIns="0" tIns="45720" rIns="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pPr algn="ctr"/>
            <a:r>
              <a:rPr lang="es-AR" sz="2400" dirty="0"/>
              <a:t>GAC Working Group on Geographic Names</a:t>
            </a:r>
          </a:p>
          <a:p>
            <a:pPr algn="ctr"/>
            <a:endParaRPr lang="es-AR" sz="2400" dirty="0"/>
          </a:p>
          <a:p>
            <a:endParaRPr lang="es-AR" sz="2400" dirty="0"/>
          </a:p>
          <a:p>
            <a:pPr algn="ctr"/>
            <a:r>
              <a:rPr lang="es-AR" dirty="0"/>
              <a:t>Updates about Work Track 5</a:t>
            </a:r>
          </a:p>
          <a:p>
            <a:pPr algn="ctr"/>
            <a:r>
              <a:rPr lang="es-AR" dirty="0"/>
              <a:t>Geographic Names at the Top-Level</a:t>
            </a:r>
          </a:p>
          <a:p>
            <a:pPr algn="ctr"/>
            <a:r>
              <a:rPr lang="es-AR" dirty="0"/>
              <a:t>Next steps and highligts of the Preliminary Report</a:t>
            </a:r>
          </a:p>
          <a:p>
            <a:pPr algn="ctr"/>
            <a:endParaRPr lang="es-AR" dirty="0"/>
          </a:p>
          <a:p>
            <a:pPr algn="ctr"/>
            <a:endParaRPr lang="es-AR" dirty="0"/>
          </a:p>
          <a:p>
            <a:pPr algn="ctr"/>
            <a:r>
              <a:rPr lang="es-AR" sz="2400" dirty="0"/>
              <a:t>ICANN 63 Barcelona</a:t>
            </a:r>
          </a:p>
          <a:p>
            <a:pPr algn="ctr"/>
            <a:r>
              <a:rPr lang="es-AR" sz="2400" dirty="0"/>
              <a:t>October 21, 2018</a:t>
            </a:r>
          </a:p>
          <a:p>
            <a:endParaRPr lang="es-AR" dirty="0"/>
          </a:p>
          <a:p>
            <a:endParaRPr lang="es-AR" dirty="0"/>
          </a:p>
          <a:p>
            <a:r>
              <a:rPr lang="es-AR" dirty="0"/>
              <a:t> </a:t>
            </a:r>
          </a:p>
          <a:p>
            <a:endParaRPr lang="es-AR" dirty="0"/>
          </a:p>
          <a:p>
            <a:endParaRPr lang="es-AR" dirty="0"/>
          </a:p>
        </p:txBody>
      </p:sp>
    </p:spTree>
    <p:extLst>
      <p:ext uri="{BB962C8B-B14F-4D97-AF65-F5344CB8AC3E}">
        <p14:creationId xmlns:p14="http://schemas.microsoft.com/office/powerpoint/2010/main" val="45980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2500" b="1" kern="1200" dirty="0">
                <a:solidFill>
                  <a:schemeClr val="accent6">
                    <a:lumMod val="50000"/>
                  </a:schemeClr>
                </a:solidFill>
                <a:latin typeface="+mj-lt"/>
                <a:ea typeface="+mj-ea"/>
                <a:cs typeface="Arial"/>
              </a:rPr>
              <a:t>Non-Capital City Names</a:t>
            </a:r>
          </a:p>
        </p:txBody>
      </p:sp>
      <p:sp>
        <p:nvSpPr>
          <p:cNvPr id="3" name="Content Placeholder 2">
            <a:extLst>
              <a:ext uri="{FF2B5EF4-FFF2-40B4-BE49-F238E27FC236}">
                <a16:creationId xmlns:a16="http://schemas.microsoft.com/office/drawing/2014/main" id="{9676ED0B-6BC6-8D4D-997E-F5E9564673F0}"/>
              </a:ext>
            </a:extLst>
          </p:cNvPr>
          <p:cNvSpPr>
            <a:spLocks noGrp="1"/>
          </p:cNvSpPr>
          <p:nvPr>
            <p:ph sz="quarter" idx="10"/>
          </p:nvPr>
        </p:nvSpPr>
        <p:spPr>
          <a:xfrm>
            <a:off x="374904" y="805315"/>
            <a:ext cx="7907338" cy="5665823"/>
          </a:xfrm>
        </p:spPr>
        <p:txBody>
          <a:bodyPr/>
          <a:lstStyle/>
          <a:p>
            <a:pPr marL="0" indent="0">
              <a:buNone/>
            </a:pPr>
            <a:r>
              <a:rPr lang="en-US" sz="2000" dirty="0"/>
              <a:t>Possible discussion points: </a:t>
            </a:r>
          </a:p>
          <a:p>
            <a:pPr fontAlgn="base"/>
            <a:r>
              <a:rPr lang="en-US" sz="2000" dirty="0"/>
              <a:t>Perspectives on draft preliminary recommendation to maintain treatment from the 2012 Applicant Guidebook - An application for a city name will be subject to the geographic names requirements (i.e., will require documentation of support or non-objection from the relevant governments or public authorities) if:</a:t>
            </a:r>
          </a:p>
          <a:p>
            <a:pPr marL="912813" lvl="2" indent="0" fontAlgn="base">
              <a:buNone/>
            </a:pPr>
            <a:r>
              <a:rPr lang="en-US" sz="2000" dirty="0"/>
              <a:t>(a) It is clear from applicant statements within the application that the applicant will use the TLD primarily for purposes associated with the city name; and </a:t>
            </a:r>
          </a:p>
          <a:p>
            <a:pPr marL="912813" lvl="2" indent="0" fontAlgn="base">
              <a:buNone/>
            </a:pPr>
            <a:r>
              <a:rPr lang="en-US" sz="2000" dirty="0"/>
              <a:t>(b) The applied-for string is a city name as listed on official city documents</a:t>
            </a:r>
          </a:p>
          <a:p>
            <a:pPr fontAlgn="base"/>
            <a:r>
              <a:rPr lang="en-US" sz="2000" dirty="0"/>
              <a:t>Proposals put forward by WT members, benefits and drawbacks of these proposals</a:t>
            </a:r>
          </a:p>
          <a:p>
            <a:pPr fontAlgn="base"/>
            <a:r>
              <a:rPr lang="en-US" sz="2000" dirty="0"/>
              <a:t>“Intended use” provisions more generally: benefits and drawbacks</a:t>
            </a:r>
          </a:p>
        </p:txBody>
      </p:sp>
    </p:spTree>
    <p:extLst>
      <p:ext uri="{BB962C8B-B14F-4D97-AF65-F5344CB8AC3E}">
        <p14:creationId xmlns:p14="http://schemas.microsoft.com/office/powerpoint/2010/main" val="374837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2500" b="1" kern="1200" dirty="0">
                <a:solidFill>
                  <a:schemeClr val="accent6">
                    <a:lumMod val="50000"/>
                  </a:schemeClr>
                </a:solidFill>
                <a:latin typeface="+mj-lt"/>
                <a:ea typeface="+mj-ea"/>
                <a:cs typeface="Arial"/>
              </a:rPr>
              <a:t>Terms Not Included in the 2012 Applicant Guidebook</a:t>
            </a:r>
          </a:p>
        </p:txBody>
      </p:sp>
      <p:sp>
        <p:nvSpPr>
          <p:cNvPr id="3" name="Content Placeholder 2">
            <a:extLst>
              <a:ext uri="{FF2B5EF4-FFF2-40B4-BE49-F238E27FC236}">
                <a16:creationId xmlns:a16="http://schemas.microsoft.com/office/drawing/2014/main" id="{9676ED0B-6BC6-8D4D-997E-F5E9564673F0}"/>
              </a:ext>
            </a:extLst>
          </p:cNvPr>
          <p:cNvSpPr>
            <a:spLocks noGrp="1"/>
          </p:cNvSpPr>
          <p:nvPr>
            <p:ph sz="quarter" idx="10"/>
          </p:nvPr>
        </p:nvSpPr>
        <p:spPr>
          <a:xfrm>
            <a:off x="112507" y="727313"/>
            <a:ext cx="8875081" cy="5233651"/>
          </a:xfrm>
        </p:spPr>
        <p:txBody>
          <a:bodyPr/>
          <a:lstStyle/>
          <a:p>
            <a:pPr marL="0" indent="0">
              <a:buNone/>
            </a:pPr>
            <a:r>
              <a:rPr lang="en-US" sz="2000" dirty="0"/>
              <a:t>Possible discussion points: </a:t>
            </a:r>
          </a:p>
          <a:p>
            <a:r>
              <a:rPr lang="en-US" sz="2000" dirty="0"/>
              <a:t>Are there any problems that we need to solve with policy/implementation? Specific examples?</a:t>
            </a:r>
          </a:p>
          <a:p>
            <a:r>
              <a:rPr lang="en-US" sz="2000" dirty="0"/>
              <a:t>Should additional types of strings have special treatment/rules in the Applicant Guidebook? </a:t>
            </a:r>
          </a:p>
          <a:p>
            <a:pPr lvl="1"/>
            <a:r>
              <a:rPr lang="en-US" sz="1800" dirty="0"/>
              <a:t>If so, which ones and on what basis? Can the scope of the category be effectively established and limited? Boundaries of the category?</a:t>
            </a:r>
          </a:p>
          <a:p>
            <a:pPr lvl="1"/>
            <a:r>
              <a:rPr lang="en-US" sz="1800" dirty="0"/>
              <a:t>If not, why not?</a:t>
            </a:r>
          </a:p>
          <a:p>
            <a:pPr lvl="1"/>
            <a:r>
              <a:rPr lang="en-US" sz="1800" dirty="0"/>
              <a:t>As opposed to preventative restrictions, would any changes to objections, post delegation mechanisms, contractual requirements, etc. mitigate issues?</a:t>
            </a:r>
          </a:p>
          <a:p>
            <a:r>
              <a:rPr lang="en-US" sz="2000" dirty="0"/>
              <a:t>To the extent that problems are identified, what treatment/rules would be proportionate?</a:t>
            </a:r>
          </a:p>
          <a:p>
            <a:pPr fontAlgn="base"/>
            <a:r>
              <a:rPr lang="en-US" sz="2000" dirty="0"/>
              <a:t>Proposals put forward by WT members, benefits and drawbacks.</a:t>
            </a:r>
          </a:p>
          <a:p>
            <a:endParaRPr lang="en-US" dirty="0"/>
          </a:p>
        </p:txBody>
      </p:sp>
    </p:spTree>
    <p:extLst>
      <p:ext uri="{BB962C8B-B14F-4D97-AF65-F5344CB8AC3E}">
        <p14:creationId xmlns:p14="http://schemas.microsoft.com/office/powerpoint/2010/main" val="46501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C4223-5EBF-504E-B6A9-7705BE6688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0721" y="879480"/>
            <a:ext cx="2813279" cy="1678717"/>
          </a:xfrm>
          <a:prstGeom prst="rect">
            <a:avLst/>
          </a:prstGeom>
        </p:spPr>
      </p:pic>
      <p:sp>
        <p:nvSpPr>
          <p:cNvPr id="7" name="Title 1">
            <a:extLst>
              <a:ext uri="{FF2B5EF4-FFF2-40B4-BE49-F238E27FC236}">
                <a16:creationId xmlns:a16="http://schemas.microsoft.com/office/drawing/2014/main" id="{3AFB2337-6E18-9B49-B508-3BC443808D2E}"/>
              </a:ext>
            </a:extLst>
          </p:cNvPr>
          <p:cNvSpPr txBox="1">
            <a:spLocks/>
          </p:cNvSpPr>
          <p:nvPr/>
        </p:nvSpPr>
        <p:spPr>
          <a:xfrm>
            <a:off x="858130" y="1038292"/>
            <a:ext cx="7526215" cy="3702519"/>
          </a:xfrm>
          <a:prstGeom prst="rect">
            <a:avLst/>
          </a:prstGeom>
        </p:spPr>
        <p:txBody>
          <a:bodyPr lIns="0" tIns="45720" rIns="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pPr algn="ctr"/>
            <a:endParaRPr lang="es-AR" sz="2400" dirty="0"/>
          </a:p>
          <a:p>
            <a:pPr algn="ctr"/>
            <a:endParaRPr lang="es-AR" sz="2400" dirty="0"/>
          </a:p>
          <a:p>
            <a:pPr algn="ctr"/>
            <a:r>
              <a:rPr lang="en-US" sz="3600" dirty="0"/>
              <a:t>A selection of proposals put forward by Work Track members to respond to perceived problems</a:t>
            </a:r>
            <a:endParaRPr lang="es-AR" sz="3600" dirty="0"/>
          </a:p>
          <a:p>
            <a:pPr algn="ctr"/>
            <a:endParaRPr lang="es-AR" dirty="0"/>
          </a:p>
          <a:p>
            <a:pPr algn="ctr"/>
            <a:endParaRPr lang="es-AR" dirty="0"/>
          </a:p>
          <a:p>
            <a:pPr algn="ctr"/>
            <a:endParaRPr lang="es-AR" dirty="0"/>
          </a:p>
          <a:p>
            <a:pPr algn="ctr"/>
            <a:r>
              <a:rPr lang="es-AR" dirty="0"/>
              <a:t> </a:t>
            </a:r>
          </a:p>
          <a:p>
            <a:pPr algn="ctr"/>
            <a:endParaRPr lang="es-AR" dirty="0"/>
          </a:p>
          <a:p>
            <a:pPr algn="ctr"/>
            <a:endParaRPr lang="es-AR" dirty="0"/>
          </a:p>
        </p:txBody>
      </p:sp>
    </p:spTree>
    <p:extLst>
      <p:ext uri="{BB962C8B-B14F-4D97-AF65-F5344CB8AC3E}">
        <p14:creationId xmlns:p14="http://schemas.microsoft.com/office/powerpoint/2010/main" val="48626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6ED0B-6BC6-8D4D-997E-F5E9564673F0}"/>
              </a:ext>
            </a:extLst>
          </p:cNvPr>
          <p:cNvSpPr>
            <a:spLocks noGrp="1"/>
          </p:cNvSpPr>
          <p:nvPr>
            <p:ph sz="quarter" idx="10"/>
          </p:nvPr>
        </p:nvSpPr>
        <p:spPr>
          <a:xfrm>
            <a:off x="112507" y="741381"/>
            <a:ext cx="8875081" cy="6130687"/>
          </a:xfrm>
        </p:spPr>
        <p:txBody>
          <a:bodyPr/>
          <a:lstStyle/>
          <a:p>
            <a:pPr marL="457200" lvl="1" indent="0">
              <a:buNone/>
            </a:pPr>
            <a:r>
              <a:rPr lang="en-US" sz="2000" dirty="0"/>
              <a:t>The level of support for the following proposals has not yet been evaluated. Additional proposals were put forward that are not included in this list: </a:t>
            </a:r>
          </a:p>
          <a:p>
            <a:pPr lvl="1"/>
            <a:r>
              <a:rPr lang="en-US" sz="2000" dirty="0"/>
              <a:t>Develop an online tool for prospective applicants</a:t>
            </a:r>
          </a:p>
          <a:p>
            <a:pPr lvl="1"/>
            <a:r>
              <a:rPr lang="en-US" dirty="0"/>
              <a:t>GAC members could assist applicants in identifying which governments and/or public authorities would be applicable in cases where an applicant must obtain a letter of government support or non-objection </a:t>
            </a:r>
          </a:p>
          <a:p>
            <a:pPr lvl="1"/>
            <a:r>
              <a:rPr lang="en-US" sz="2000" dirty="0"/>
              <a:t>If government support/non-objection is required for an application, provide mediation services</a:t>
            </a:r>
          </a:p>
          <a:p>
            <a:pPr lvl="1"/>
            <a:r>
              <a:rPr lang="en-US" sz="2000" dirty="0"/>
              <a:t>Establish a program to heighten the awareness of governments and others regarding the gTLD</a:t>
            </a:r>
          </a:p>
          <a:p>
            <a:pPr lvl="1"/>
            <a:r>
              <a:rPr lang="en-US" sz="2000" dirty="0"/>
              <a:t>Establish a deadline by which the government must respond to the request</a:t>
            </a:r>
          </a:p>
          <a:p>
            <a:pPr lvl="1"/>
            <a:r>
              <a:rPr lang="en-US" sz="2000" dirty="0"/>
              <a:t>An applicant for a string with geographic meaning must provide notice to each relevant government or public authority that the applicant is applying for the string</a:t>
            </a:r>
            <a:endParaRPr lang="es-AR" sz="2000" dirty="0"/>
          </a:p>
          <a:p>
            <a:endParaRPr lang="es-AR" sz="2400" dirty="0"/>
          </a:p>
          <a:p>
            <a:endParaRPr lang="es-AR" sz="2400" dirty="0"/>
          </a:p>
          <a:p>
            <a:endParaRPr lang="en-US" dirty="0"/>
          </a:p>
        </p:txBody>
      </p:sp>
      <p:sp>
        <p:nvSpPr>
          <p:cNvPr id="4" name="Title 5">
            <a:extLst>
              <a:ext uri="{FF2B5EF4-FFF2-40B4-BE49-F238E27FC236}">
                <a16:creationId xmlns:a16="http://schemas.microsoft.com/office/drawing/2014/main" id="{803F531E-D512-5E42-91E0-5A75527628E7}"/>
              </a:ext>
            </a:extLst>
          </p:cNvPr>
          <p:cNvSpPr txBox="1">
            <a:spLocks/>
          </p:cNvSpPr>
          <p:nvPr/>
        </p:nvSpPr>
        <p:spPr>
          <a:xfrm>
            <a:off x="304415" y="0"/>
            <a:ext cx="8783309" cy="535071"/>
          </a:xfrm>
          <a:prstGeom prst="rect">
            <a:avLst/>
          </a:prstGeom>
        </p:spPr>
        <p:txBody>
          <a:bodyPr lIns="0" tIns="45720" rIns="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r>
              <a:rPr lang="en-US" sz="2000" dirty="0"/>
              <a:t>A selection of proposals put forward by Work Track members to respond to perceived problems (1/2)</a:t>
            </a:r>
            <a:endParaRPr lang="es-AR" sz="2000" dirty="0"/>
          </a:p>
        </p:txBody>
      </p:sp>
    </p:spTree>
    <p:extLst>
      <p:ext uri="{BB962C8B-B14F-4D97-AF65-F5344CB8AC3E}">
        <p14:creationId xmlns:p14="http://schemas.microsoft.com/office/powerpoint/2010/main" val="2850390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6ED0B-6BC6-8D4D-997E-F5E9564673F0}"/>
              </a:ext>
            </a:extLst>
          </p:cNvPr>
          <p:cNvSpPr>
            <a:spLocks noGrp="1"/>
          </p:cNvSpPr>
          <p:nvPr>
            <p:ph sz="quarter" idx="10"/>
          </p:nvPr>
        </p:nvSpPr>
        <p:spPr>
          <a:xfrm>
            <a:off x="112507" y="618718"/>
            <a:ext cx="8875081" cy="6130687"/>
          </a:xfrm>
        </p:spPr>
        <p:txBody>
          <a:bodyPr/>
          <a:lstStyle/>
          <a:p>
            <a:pPr marL="457200" lvl="1" indent="0">
              <a:buNone/>
            </a:pPr>
            <a:endParaRPr lang="en-US" sz="2000" dirty="0"/>
          </a:p>
          <a:p>
            <a:pPr marL="457200" lvl="1" indent="0">
              <a:buNone/>
            </a:pPr>
            <a:r>
              <a:rPr lang="en-US" sz="2000" dirty="0"/>
              <a:t>The level of support for the following proposals has not yet been evaluated. Additional proposals were put forward that are not included in this list: </a:t>
            </a:r>
          </a:p>
          <a:p>
            <a:pPr lvl="1"/>
            <a:r>
              <a:rPr lang="en-US" sz="2000" dirty="0"/>
              <a:t>If an applicant applies for a string that is confusingly similar to a geographic term that requires a letter of government support or non-objection, the applicant should be required to obtain a letter of government support/non-objection</a:t>
            </a:r>
          </a:p>
          <a:p>
            <a:pPr lvl="1"/>
            <a:r>
              <a:rPr lang="en-US" dirty="0"/>
              <a:t>At the end of the registry contract period, a government entity has the option of becoming engaged and can add provisions to the contract that specifies conditions rather than there being an assumption that the contract will be renewed</a:t>
            </a:r>
          </a:p>
          <a:p>
            <a:pPr lvl="1"/>
            <a:r>
              <a:rPr lang="en-US" sz="2000" dirty="0"/>
              <a:t>A TLD associated with geography should be incorporated within the jurisdiction of the relevant government and subject to local law</a:t>
            </a:r>
          </a:p>
          <a:p>
            <a:endParaRPr lang="en-US" sz="2000" dirty="0"/>
          </a:p>
          <a:p>
            <a:endParaRPr lang="es-AR" dirty="0"/>
          </a:p>
          <a:p>
            <a:endParaRPr lang="es-AR" sz="1800" dirty="0"/>
          </a:p>
          <a:p>
            <a:endParaRPr lang="es-AR" sz="2000" dirty="0"/>
          </a:p>
          <a:p>
            <a:endParaRPr lang="en-US" dirty="0"/>
          </a:p>
        </p:txBody>
      </p:sp>
      <p:sp>
        <p:nvSpPr>
          <p:cNvPr id="4" name="Title 5">
            <a:extLst>
              <a:ext uri="{FF2B5EF4-FFF2-40B4-BE49-F238E27FC236}">
                <a16:creationId xmlns:a16="http://schemas.microsoft.com/office/drawing/2014/main" id="{803F531E-D512-5E42-91E0-5A75527628E7}"/>
              </a:ext>
            </a:extLst>
          </p:cNvPr>
          <p:cNvSpPr txBox="1">
            <a:spLocks/>
          </p:cNvSpPr>
          <p:nvPr/>
        </p:nvSpPr>
        <p:spPr>
          <a:xfrm>
            <a:off x="304415" y="0"/>
            <a:ext cx="8783309" cy="535071"/>
          </a:xfrm>
          <a:prstGeom prst="rect">
            <a:avLst/>
          </a:prstGeom>
        </p:spPr>
        <p:txBody>
          <a:bodyPr lIns="0" tIns="45720" rIns="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r>
              <a:rPr lang="en-US" sz="2000" dirty="0"/>
              <a:t>A selection of proposals put forward by Work Track members to respond to perceived problems (2/2)</a:t>
            </a:r>
            <a:endParaRPr lang="es-AR" sz="2000" dirty="0"/>
          </a:p>
        </p:txBody>
      </p:sp>
    </p:spTree>
    <p:extLst>
      <p:ext uri="{BB962C8B-B14F-4D97-AF65-F5344CB8AC3E}">
        <p14:creationId xmlns:p14="http://schemas.microsoft.com/office/powerpoint/2010/main" val="626777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7AB7B-AAAC-D34C-B075-1B29CB21C054}"/>
              </a:ext>
            </a:extLst>
          </p:cNvPr>
          <p:cNvSpPr>
            <a:spLocks noGrp="1"/>
          </p:cNvSpPr>
          <p:nvPr>
            <p:ph sz="quarter" idx="10"/>
          </p:nvPr>
        </p:nvSpPr>
        <p:spPr/>
        <p:txBody>
          <a:bodyPr/>
          <a:lstStyle/>
          <a:p>
            <a:pPr marL="0" indent="0" algn="ctr">
              <a:buNone/>
            </a:pPr>
            <a:br>
              <a:rPr lang="en-US" sz="4800" b="1" dirty="0"/>
            </a:br>
            <a:r>
              <a:rPr lang="en-US" sz="4800" b="1" dirty="0"/>
              <a:t>Comments?</a:t>
            </a:r>
          </a:p>
          <a:p>
            <a:pPr marL="0" indent="0" algn="ctr">
              <a:buNone/>
            </a:pPr>
            <a:r>
              <a:rPr lang="en-US" sz="4800" b="1" dirty="0"/>
              <a:t>Questions?</a:t>
            </a:r>
          </a:p>
          <a:p>
            <a:pPr marL="0" indent="0" algn="ctr">
              <a:buNone/>
            </a:pPr>
            <a:r>
              <a:rPr lang="en-US" sz="4800" b="1"/>
              <a:t>Thanks!</a:t>
            </a:r>
            <a:endParaRPr lang="en-US" sz="4800" b="1" dirty="0"/>
          </a:p>
        </p:txBody>
      </p:sp>
    </p:spTree>
    <p:extLst>
      <p:ext uri="{BB962C8B-B14F-4D97-AF65-F5344CB8AC3E}">
        <p14:creationId xmlns:p14="http://schemas.microsoft.com/office/powerpoint/2010/main" val="183230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About Work Track 5</a:t>
            </a:r>
          </a:p>
        </p:txBody>
      </p:sp>
      <p:sp>
        <p:nvSpPr>
          <p:cNvPr id="3" name="Content Placeholder 2"/>
          <p:cNvSpPr>
            <a:spLocks noGrp="1"/>
          </p:cNvSpPr>
          <p:nvPr>
            <p:ph sz="quarter" idx="10"/>
          </p:nvPr>
        </p:nvSpPr>
        <p:spPr>
          <a:xfrm>
            <a:off x="480517" y="965083"/>
            <a:ext cx="7907338" cy="4903284"/>
          </a:xfrm>
        </p:spPr>
        <p:txBody>
          <a:bodyPr/>
          <a:lstStyle/>
          <a:p>
            <a:r>
              <a:rPr lang="en-US" sz="2000" dirty="0"/>
              <a:t>Work Track 5 is a sub-team of the New </a:t>
            </a:r>
            <a:r>
              <a:rPr lang="en-US" sz="2000" dirty="0" err="1"/>
              <a:t>gTLD</a:t>
            </a:r>
            <a:r>
              <a:rPr lang="en-US" sz="2000" dirty="0"/>
              <a:t> Subsequent Procedures Policy Development Process (PDP) Working Group (WG).</a:t>
            </a:r>
          </a:p>
          <a:p>
            <a:r>
              <a:rPr lang="en-US" sz="2000" dirty="0"/>
              <a:t>The overall WG is tasked with calling upon the community’s collective experiences from the 2012 New gTLD Program round to determine what, if any changes may need to be made to the existing 2007 Introduction of New Generic Top-Level Domains policy recommendations. </a:t>
            </a:r>
          </a:p>
          <a:p>
            <a:r>
              <a:rPr lang="en-US" sz="2000" dirty="0"/>
              <a:t>Work Track 5 seeks to review the existing policy and implementation related to the topic of geographic names at the top level, determine if changes are needed, and recommend revised or new policy or implementation guidance, as appropriate. </a:t>
            </a:r>
          </a:p>
          <a:p>
            <a:r>
              <a:rPr lang="en-US" sz="2000" dirty="0"/>
              <a:t>Anyone can join Work Track 5 as a member or observer.</a:t>
            </a:r>
          </a:p>
          <a:p>
            <a:endParaRPr lang="en-US" dirty="0"/>
          </a:p>
        </p:txBody>
      </p:sp>
    </p:spTree>
    <p:extLst>
      <p:ext uri="{BB962C8B-B14F-4D97-AF65-F5344CB8AC3E}">
        <p14:creationId xmlns:p14="http://schemas.microsoft.com/office/powerpoint/2010/main" val="396894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2500" b="1" kern="1200" dirty="0">
                <a:solidFill>
                  <a:schemeClr val="accent6">
                    <a:lumMod val="50000"/>
                  </a:schemeClr>
                </a:solidFill>
                <a:latin typeface="+mj-lt"/>
                <a:ea typeface="+mj-ea"/>
                <a:cs typeface="Arial"/>
              </a:rPr>
              <a:t>Scope of Work</a:t>
            </a:r>
          </a:p>
        </p:txBody>
      </p:sp>
      <p:sp>
        <p:nvSpPr>
          <p:cNvPr id="3" name="Content Placeholder 2"/>
          <p:cNvSpPr>
            <a:spLocks noGrp="1"/>
          </p:cNvSpPr>
          <p:nvPr>
            <p:ph sz="quarter" idx="10"/>
          </p:nvPr>
        </p:nvSpPr>
        <p:spPr>
          <a:xfrm>
            <a:off x="480517" y="826829"/>
            <a:ext cx="7907338" cy="5388775"/>
          </a:xfrm>
        </p:spPr>
        <p:txBody>
          <a:bodyPr/>
          <a:lstStyle/>
          <a:p>
            <a:pPr marL="0" indent="0">
              <a:buNone/>
            </a:pPr>
            <a:r>
              <a:rPr lang="en-US" sz="2000" dirty="0"/>
              <a:t>The scope of work includes geographic names at the top-level only:</a:t>
            </a:r>
          </a:p>
          <a:p>
            <a:r>
              <a:rPr lang="en-US" sz="2000" dirty="0"/>
              <a:t>Two-character ASCII letter-letter combinations</a:t>
            </a:r>
          </a:p>
          <a:p>
            <a:r>
              <a:rPr lang="en-US" sz="2000" dirty="0"/>
              <a:t>Country and Territory Names (alpha-3 on 3166-1, short and long-form in ISO 3166-1, additional categories in section 2.2.1.4.1 of AGB)</a:t>
            </a:r>
          </a:p>
          <a:p>
            <a:r>
              <a:rPr lang="en-US" sz="2000" dirty="0"/>
              <a:t>Capital cities in ISO 3166-1, city names, sub-national names (e.g., county, province, state in ISO 3166-2) </a:t>
            </a:r>
          </a:p>
          <a:p>
            <a:r>
              <a:rPr lang="en-US" sz="2000" dirty="0"/>
              <a:t>UNESCO regions and names appearing in the “Composition of macro geographical (continental) regions, geographical sub-regions, and selected economic and other groupings”</a:t>
            </a:r>
          </a:p>
          <a:p>
            <a:r>
              <a:rPr lang="en-US" sz="2000" dirty="0"/>
              <a:t>Other geographic names such as geographic features (rivers, mountains, valleys, lakes, etc.) and culturally significant terms related to geography </a:t>
            </a:r>
          </a:p>
        </p:txBody>
      </p:sp>
    </p:spTree>
    <p:extLst>
      <p:ext uri="{BB962C8B-B14F-4D97-AF65-F5344CB8AC3E}">
        <p14:creationId xmlns:p14="http://schemas.microsoft.com/office/powerpoint/2010/main" val="162891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2500" b="1" kern="1200" dirty="0">
                <a:solidFill>
                  <a:schemeClr val="accent6">
                    <a:lumMod val="50000"/>
                  </a:schemeClr>
                </a:solidFill>
                <a:latin typeface="+mj-lt"/>
                <a:ea typeface="+mj-ea"/>
                <a:cs typeface="Arial"/>
              </a:rPr>
              <a:t>Status and Next Steps</a:t>
            </a:r>
          </a:p>
        </p:txBody>
      </p:sp>
      <p:sp>
        <p:nvSpPr>
          <p:cNvPr id="3" name="Content Placeholder 2"/>
          <p:cNvSpPr>
            <a:spLocks noGrp="1"/>
          </p:cNvSpPr>
          <p:nvPr>
            <p:ph sz="quarter" idx="10"/>
          </p:nvPr>
        </p:nvSpPr>
        <p:spPr>
          <a:xfrm>
            <a:off x="480517" y="902825"/>
            <a:ext cx="8139376" cy="5254907"/>
          </a:xfrm>
        </p:spPr>
        <p:txBody>
          <a:bodyPr/>
          <a:lstStyle/>
          <a:p>
            <a:r>
              <a:rPr lang="en-US" sz="2400" dirty="0"/>
              <a:t>WT5 has been meeting regularly for nearly a year</a:t>
            </a:r>
          </a:p>
          <a:p>
            <a:r>
              <a:rPr lang="en-US" sz="2400" dirty="0"/>
              <a:t>The Work Track is now considering a draft Initial Report, which includes preliminary recommendations, options, and questions for community input</a:t>
            </a:r>
          </a:p>
          <a:p>
            <a:r>
              <a:rPr lang="en-US" sz="2400" dirty="0"/>
              <a:t>Target for publication of the Initial Report – late November 2018</a:t>
            </a:r>
          </a:p>
          <a:p>
            <a:r>
              <a:rPr lang="en-US" sz="2400" dirty="0"/>
              <a:t>Public comment period will run a minimum of 40 days</a:t>
            </a:r>
          </a:p>
          <a:p>
            <a:r>
              <a:rPr lang="en-US" sz="2400" dirty="0"/>
              <a:t>During the public comment period, all are encouraged to provide feedback</a:t>
            </a:r>
          </a:p>
        </p:txBody>
      </p:sp>
    </p:spTree>
    <p:extLst>
      <p:ext uri="{BB962C8B-B14F-4D97-AF65-F5344CB8AC3E}">
        <p14:creationId xmlns:p14="http://schemas.microsoft.com/office/powerpoint/2010/main" val="161066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FB2337-6E18-9B49-B508-3BC443808D2E}"/>
              </a:ext>
            </a:extLst>
          </p:cNvPr>
          <p:cNvSpPr txBox="1">
            <a:spLocks/>
          </p:cNvSpPr>
          <p:nvPr/>
        </p:nvSpPr>
        <p:spPr>
          <a:xfrm>
            <a:off x="858130" y="1038293"/>
            <a:ext cx="7526215" cy="2956932"/>
          </a:xfrm>
          <a:prstGeom prst="rect">
            <a:avLst/>
          </a:prstGeom>
        </p:spPr>
        <p:txBody>
          <a:bodyPr lIns="0" tIns="45720" rIns="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pPr algn="ctr"/>
            <a:endParaRPr lang="es-AR" sz="2400" dirty="0"/>
          </a:p>
          <a:p>
            <a:endParaRPr lang="es-AR" sz="2400" dirty="0"/>
          </a:p>
          <a:p>
            <a:pPr algn="ctr"/>
            <a:r>
              <a:rPr lang="es-AR" sz="3600" dirty="0"/>
              <a:t>Preliminary Recommendations</a:t>
            </a:r>
          </a:p>
          <a:p>
            <a:pPr algn="ctr"/>
            <a:r>
              <a:rPr lang="es-AR" sz="3600" dirty="0"/>
              <a:t>included in the Preliminary Report</a:t>
            </a:r>
          </a:p>
          <a:p>
            <a:pPr algn="ctr"/>
            <a:endParaRPr lang="es-AR" dirty="0"/>
          </a:p>
          <a:p>
            <a:endParaRPr lang="es-AR" dirty="0"/>
          </a:p>
          <a:p>
            <a:endParaRPr lang="es-AR" dirty="0"/>
          </a:p>
          <a:p>
            <a:r>
              <a:rPr lang="es-AR" dirty="0"/>
              <a:t> </a:t>
            </a:r>
          </a:p>
          <a:p>
            <a:endParaRPr lang="es-AR" dirty="0"/>
          </a:p>
          <a:p>
            <a:endParaRPr lang="es-AR" dirty="0"/>
          </a:p>
        </p:txBody>
      </p:sp>
    </p:spTree>
    <p:extLst>
      <p:ext uri="{BB962C8B-B14F-4D97-AF65-F5344CB8AC3E}">
        <p14:creationId xmlns:p14="http://schemas.microsoft.com/office/powerpoint/2010/main" val="290358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2400" b="1" kern="1200" dirty="0">
                <a:solidFill>
                  <a:schemeClr val="accent6">
                    <a:lumMod val="50000"/>
                  </a:schemeClr>
                </a:solidFill>
                <a:latin typeface="+mj-lt"/>
                <a:ea typeface="+mj-ea"/>
                <a:cs typeface="Arial"/>
              </a:rPr>
              <a:t>Preliminary recommendations (1/2)</a:t>
            </a:r>
          </a:p>
        </p:txBody>
      </p:sp>
      <p:sp>
        <p:nvSpPr>
          <p:cNvPr id="3" name="Content Placeholder 2">
            <a:extLst>
              <a:ext uri="{FF2B5EF4-FFF2-40B4-BE49-F238E27FC236}">
                <a16:creationId xmlns:a16="http://schemas.microsoft.com/office/drawing/2014/main" id="{9676ED0B-6BC6-8D4D-997E-F5E9564673F0}"/>
              </a:ext>
            </a:extLst>
          </p:cNvPr>
          <p:cNvSpPr>
            <a:spLocks noGrp="1"/>
          </p:cNvSpPr>
          <p:nvPr>
            <p:ph sz="quarter" idx="10"/>
          </p:nvPr>
        </p:nvSpPr>
        <p:spPr>
          <a:xfrm>
            <a:off x="100361" y="711379"/>
            <a:ext cx="8854214" cy="5954843"/>
          </a:xfrm>
        </p:spPr>
        <p:txBody>
          <a:bodyPr/>
          <a:lstStyle/>
          <a:p>
            <a:pPr marL="1587" indent="0">
              <a:buNone/>
            </a:pPr>
            <a:r>
              <a:rPr lang="en-US" sz="1500" dirty="0"/>
              <a:t>The Initial Report is expected to include the following preliminary recommendations. No consensus calls will be taken on these preliminary recommendations prior to publication of the Initial Report. </a:t>
            </a:r>
          </a:p>
          <a:p>
            <a:pPr marL="457200" lvl="1" indent="0">
              <a:buNone/>
            </a:pPr>
            <a:r>
              <a:rPr lang="en-US" sz="1500" dirty="0"/>
              <a:t>Continue to reserve as unavailable </a:t>
            </a:r>
            <a:r>
              <a:rPr lang="en-US" sz="1500" b="1" dirty="0"/>
              <a:t>at the top level</a:t>
            </a:r>
            <a:r>
              <a:rPr lang="en-US" sz="1500" dirty="0"/>
              <a:t>: </a:t>
            </a:r>
          </a:p>
          <a:p>
            <a:pPr lvl="1"/>
            <a:r>
              <a:rPr lang="en-US" sz="1500" dirty="0"/>
              <a:t>All two-character letter-letter ASCII combinations </a:t>
            </a:r>
          </a:p>
          <a:p>
            <a:pPr lvl="1"/>
            <a:r>
              <a:rPr lang="en-US" sz="1500" dirty="0"/>
              <a:t>Alpha-3 code listed in the ISO 3166-1 standard</a:t>
            </a:r>
          </a:p>
          <a:p>
            <a:pPr lvl="1"/>
            <a:r>
              <a:rPr lang="en-US" sz="1500" dirty="0"/>
              <a:t>Short or long-form name listed in the ISO 3166-1 standard</a:t>
            </a:r>
            <a:r>
              <a:rPr lang="es-AR" sz="1500" dirty="0"/>
              <a:t> **</a:t>
            </a:r>
          </a:p>
          <a:p>
            <a:pPr lvl="1"/>
            <a:r>
              <a:rPr lang="en-US" sz="1500" dirty="0"/>
              <a:t>Short or long-form name association with a code that has been designated as “exceptionally reserved” by the ISO 3166 Maintenance Agency</a:t>
            </a:r>
          </a:p>
          <a:p>
            <a:pPr lvl="1"/>
            <a:r>
              <a:rPr lang="en-US" sz="1500" dirty="0"/>
              <a:t>Separable component of a country name designated on the “Separable Country Names List.” **</a:t>
            </a:r>
          </a:p>
          <a:p>
            <a:pPr lvl="1"/>
            <a:r>
              <a:rPr lang="en-US" sz="1500" dirty="0"/>
              <a:t>Permutations and transpositions: </a:t>
            </a:r>
            <a:r>
              <a:rPr lang="es-AR" sz="1500" dirty="0"/>
              <a:t>The Work Track preliminary recommendation suggests clarifying that permutations and transpositions of the following are reserved. This is an adjustment to the 2012 AGB: </a:t>
            </a:r>
            <a:r>
              <a:rPr lang="en-US" sz="1500" dirty="0"/>
              <a:t>Long-form name listed in the ISO 3166-1 standard.</a:t>
            </a:r>
            <a:r>
              <a:rPr lang="es-AR" sz="1500" dirty="0"/>
              <a:t> / </a:t>
            </a:r>
            <a:r>
              <a:rPr lang="en-US" sz="1500" dirty="0"/>
              <a:t>short-form name listed in the ISO 3166-1 standard / short- or long-form name association with a code that has been designated as “exceptionally reserved” by the ISO 3166 Maintenance Agency / separable component of a country name designated on the “Separable Country Names List.” Permutations and transpositions of alpha-3 code listed in the ISO 3166-1 standard should be allowed.</a:t>
            </a:r>
            <a:r>
              <a:rPr lang="en-US" sz="1500" dirty="0">
                <a:highlight>
                  <a:srgbClr val="FFFF00"/>
                </a:highlight>
              </a:rPr>
              <a:t> </a:t>
            </a:r>
          </a:p>
          <a:p>
            <a:pPr lvl="1"/>
            <a:r>
              <a:rPr lang="en-US" sz="1500" dirty="0"/>
              <a:t>Name by which a country is commonly known</a:t>
            </a:r>
          </a:p>
          <a:p>
            <a:pPr marL="0" indent="0">
              <a:buNone/>
            </a:pPr>
            <a:r>
              <a:rPr lang="en-US" sz="1500" dirty="0"/>
              <a:t>** For these items, translations in any language were reserved in the 2012 AGB. The Work Track has not yet agreed on whether translations should be reserved in the future, and if so, in which languages.</a:t>
            </a:r>
          </a:p>
          <a:p>
            <a:endParaRPr lang="es-AR" dirty="0"/>
          </a:p>
          <a:p>
            <a:endParaRPr lang="en-US" dirty="0"/>
          </a:p>
          <a:p>
            <a:endParaRPr lang="en-US" dirty="0"/>
          </a:p>
        </p:txBody>
      </p:sp>
    </p:spTree>
    <p:extLst>
      <p:ext uri="{BB962C8B-B14F-4D97-AF65-F5344CB8AC3E}">
        <p14:creationId xmlns:p14="http://schemas.microsoft.com/office/powerpoint/2010/main" val="115791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6ED0B-6BC6-8D4D-997E-F5E9564673F0}"/>
              </a:ext>
            </a:extLst>
          </p:cNvPr>
          <p:cNvSpPr>
            <a:spLocks noGrp="1"/>
          </p:cNvSpPr>
          <p:nvPr>
            <p:ph sz="quarter" idx="10"/>
          </p:nvPr>
        </p:nvSpPr>
        <p:spPr>
          <a:xfrm>
            <a:off x="112508" y="727313"/>
            <a:ext cx="8763864" cy="6130687"/>
          </a:xfrm>
        </p:spPr>
        <p:txBody>
          <a:bodyPr/>
          <a:lstStyle/>
          <a:p>
            <a:pPr marL="457200" lvl="1" indent="0">
              <a:buNone/>
            </a:pPr>
            <a:r>
              <a:rPr lang="en-US" sz="1800" dirty="0"/>
              <a:t>The Initial Report is expected to include the following preliminary recommendations. No consensus calls will be taken on these preliminary recommendations prior to publication of the Initial Report. </a:t>
            </a:r>
          </a:p>
          <a:p>
            <a:pPr marL="457200" lvl="1" indent="0">
              <a:buNone/>
            </a:pPr>
            <a:endParaRPr lang="en-US" sz="1800" dirty="0"/>
          </a:p>
          <a:p>
            <a:pPr marL="457200" lvl="1" indent="0">
              <a:buNone/>
            </a:pPr>
            <a:r>
              <a:rPr lang="en-US" sz="1800" dirty="0"/>
              <a:t>Continue to require a letter of support on non-objection from the relevant governments or public authorities for the following strings </a:t>
            </a:r>
            <a:r>
              <a:rPr lang="en-US" sz="1800" b="1" dirty="0"/>
              <a:t>at the top level</a:t>
            </a:r>
            <a:r>
              <a:rPr lang="en-US" sz="1800" dirty="0"/>
              <a:t>: </a:t>
            </a:r>
          </a:p>
          <a:p>
            <a:pPr lvl="1"/>
            <a:r>
              <a:rPr lang="en-US" sz="1800" dirty="0"/>
              <a:t>capital city name of any country or territory listed in the ISO 3166-1 standard</a:t>
            </a:r>
            <a:r>
              <a:rPr lang="es-AR" sz="1800" dirty="0"/>
              <a:t> **</a:t>
            </a:r>
          </a:p>
          <a:p>
            <a:pPr lvl="1"/>
            <a:r>
              <a:rPr lang="en-US" sz="1800" dirty="0"/>
              <a:t>city name, where the applicant declares that it intends to use the gTLD for purposes associated with the city name (see specific language from the 2012 AGB for details)</a:t>
            </a:r>
          </a:p>
          <a:p>
            <a:pPr lvl="1"/>
            <a:r>
              <a:rPr lang="en-US" sz="1800" dirty="0"/>
              <a:t>An application for any string that is an exact match of a sub-national place name, such as a county, province, or state, listed in the ISO 3166-2 standard.</a:t>
            </a:r>
            <a:r>
              <a:rPr lang="es-AR" sz="1800" dirty="0"/>
              <a:t> </a:t>
            </a:r>
          </a:p>
          <a:p>
            <a:pPr lvl="1"/>
            <a:r>
              <a:rPr lang="en-US" sz="1800" dirty="0"/>
              <a:t>An application for a string listed as a UNESCO region or appearing on the “Composition of macro geographical (continental) regions, geographical sub-regions, and selected economic and other groupings” list.</a:t>
            </a:r>
            <a:endParaRPr lang="es-AR" sz="1800" dirty="0"/>
          </a:p>
          <a:p>
            <a:pPr marL="0" indent="0">
              <a:buNone/>
            </a:pPr>
            <a:r>
              <a:rPr lang="es-AR" sz="1800" dirty="0"/>
              <a:t>** </a:t>
            </a:r>
            <a:r>
              <a:rPr lang="en-US" sz="1800" dirty="0"/>
              <a:t>For this item, translations in any language were reserved in the 2012 AGB. The Work Track has not yet agreed on whether translations should be require support/non-objection in the future, and if so, in which languages.</a:t>
            </a:r>
          </a:p>
          <a:p>
            <a:pPr marL="0" indent="0">
              <a:buNone/>
            </a:pPr>
            <a:endParaRPr lang="es-AR" sz="2000" dirty="0"/>
          </a:p>
          <a:p>
            <a:endParaRPr lang="en-US" dirty="0"/>
          </a:p>
        </p:txBody>
      </p:sp>
      <p:sp>
        <p:nvSpPr>
          <p:cNvPr id="4" name="Title 5">
            <a:extLst>
              <a:ext uri="{FF2B5EF4-FFF2-40B4-BE49-F238E27FC236}">
                <a16:creationId xmlns:a16="http://schemas.microsoft.com/office/drawing/2014/main" id="{803F531E-D512-5E42-91E0-5A75527628E7}"/>
              </a:ext>
            </a:extLst>
          </p:cNvPr>
          <p:cNvSpPr txBox="1">
            <a:spLocks/>
          </p:cNvSpPr>
          <p:nvPr/>
        </p:nvSpPr>
        <p:spPr>
          <a:xfrm>
            <a:off x="543571" y="192242"/>
            <a:ext cx="8444017" cy="450663"/>
          </a:xfrm>
          <a:prstGeom prst="rect">
            <a:avLst/>
          </a:prstGeom>
        </p:spPr>
        <p:txBody>
          <a:bodyPr lIns="0" tIns="45720" rIns="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pPr marL="0" lvl="1" defTabSz="914400"/>
            <a:r>
              <a:rPr lang="en-US" sz="2400" b="1" kern="1200" dirty="0">
                <a:solidFill>
                  <a:schemeClr val="accent6">
                    <a:lumMod val="50000"/>
                  </a:schemeClr>
                </a:solidFill>
                <a:latin typeface="+mj-lt"/>
                <a:ea typeface="+mj-ea"/>
                <a:cs typeface="Arial"/>
              </a:rPr>
              <a:t>Preliminary recommendations (2/2)</a:t>
            </a:r>
          </a:p>
        </p:txBody>
      </p:sp>
    </p:spTree>
    <p:extLst>
      <p:ext uri="{BB962C8B-B14F-4D97-AF65-F5344CB8AC3E}">
        <p14:creationId xmlns:p14="http://schemas.microsoft.com/office/powerpoint/2010/main" val="107962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C4223-5EBF-504E-B6A9-7705BE6688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0721" y="879480"/>
            <a:ext cx="2813279" cy="1678717"/>
          </a:xfrm>
          <a:prstGeom prst="rect">
            <a:avLst/>
          </a:prstGeom>
        </p:spPr>
      </p:pic>
      <p:sp>
        <p:nvSpPr>
          <p:cNvPr id="7" name="Title 1">
            <a:extLst>
              <a:ext uri="{FF2B5EF4-FFF2-40B4-BE49-F238E27FC236}">
                <a16:creationId xmlns:a16="http://schemas.microsoft.com/office/drawing/2014/main" id="{3AFB2337-6E18-9B49-B508-3BC443808D2E}"/>
              </a:ext>
            </a:extLst>
          </p:cNvPr>
          <p:cNvSpPr txBox="1">
            <a:spLocks/>
          </p:cNvSpPr>
          <p:nvPr/>
        </p:nvSpPr>
        <p:spPr>
          <a:xfrm>
            <a:off x="436099" y="933628"/>
            <a:ext cx="8525021" cy="4701326"/>
          </a:xfrm>
          <a:prstGeom prst="rect">
            <a:avLst/>
          </a:prstGeom>
        </p:spPr>
        <p:txBody>
          <a:bodyPr lIns="0" tIns="45720" rIns="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pPr algn="ctr"/>
            <a:endParaRPr lang="es-AR" sz="2400" dirty="0"/>
          </a:p>
          <a:p>
            <a:pPr algn="ctr"/>
            <a:endParaRPr lang="es-AR" sz="2400" dirty="0"/>
          </a:p>
          <a:p>
            <a:pPr algn="ctr"/>
            <a:r>
              <a:rPr lang="en-US" sz="3600" dirty="0"/>
              <a:t>Possible discussion points:</a:t>
            </a:r>
          </a:p>
          <a:p>
            <a:pPr algn="ctr"/>
            <a:endParaRPr lang="en-US" sz="3600" dirty="0"/>
          </a:p>
          <a:p>
            <a:pPr marL="457200" indent="-457200">
              <a:buFont typeface="Arial" panose="020B0604020202020204" pitchFamily="34" charset="0"/>
              <a:buChar char="•"/>
            </a:pPr>
            <a:r>
              <a:rPr lang="en-US" dirty="0"/>
              <a:t>Alpha-3 Codes Listed in the ISO 3166 Standard </a:t>
            </a:r>
          </a:p>
          <a:p>
            <a:pPr marL="457200" indent="-457200">
              <a:buFont typeface="Arial" panose="020B0604020202020204" pitchFamily="34" charset="0"/>
              <a:buChar char="•"/>
            </a:pPr>
            <a:r>
              <a:rPr lang="en-US" dirty="0"/>
              <a:t>Non-Capital City Names</a:t>
            </a:r>
          </a:p>
          <a:p>
            <a:pPr marL="457200" indent="-457200">
              <a:buFont typeface="Arial" panose="020B0604020202020204" pitchFamily="34" charset="0"/>
              <a:buChar char="•"/>
            </a:pPr>
            <a:r>
              <a:rPr lang="en-US" dirty="0"/>
              <a:t>Terms Not Included in the 2012 Applicant Guidebook</a:t>
            </a:r>
          </a:p>
          <a:p>
            <a:pPr algn="ctr"/>
            <a:endParaRPr lang="es-AR" sz="3600" dirty="0"/>
          </a:p>
          <a:p>
            <a:pPr algn="ctr"/>
            <a:endParaRPr lang="es-AR" dirty="0"/>
          </a:p>
          <a:p>
            <a:pPr algn="ctr"/>
            <a:endParaRPr lang="es-AR" dirty="0"/>
          </a:p>
          <a:p>
            <a:pPr algn="ctr"/>
            <a:endParaRPr lang="es-AR" dirty="0"/>
          </a:p>
          <a:p>
            <a:pPr algn="ctr"/>
            <a:r>
              <a:rPr lang="es-AR" dirty="0"/>
              <a:t> </a:t>
            </a:r>
          </a:p>
          <a:p>
            <a:pPr algn="ctr"/>
            <a:endParaRPr lang="es-AR" dirty="0"/>
          </a:p>
          <a:p>
            <a:pPr algn="ctr"/>
            <a:endParaRPr lang="es-AR" dirty="0"/>
          </a:p>
        </p:txBody>
      </p:sp>
    </p:spTree>
    <p:extLst>
      <p:ext uri="{BB962C8B-B14F-4D97-AF65-F5344CB8AC3E}">
        <p14:creationId xmlns:p14="http://schemas.microsoft.com/office/powerpoint/2010/main" val="314857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0645" y="79230"/>
            <a:ext cx="8012951" cy="450663"/>
          </a:xfrm>
        </p:spPr>
        <p:txBody>
          <a:bodyPr/>
          <a:lstStyle/>
          <a:p>
            <a:pPr lvl="1"/>
            <a:r>
              <a:rPr lang="en-US" sz="2500" b="1" kern="1200" dirty="0">
                <a:solidFill>
                  <a:schemeClr val="accent6">
                    <a:lumMod val="50000"/>
                  </a:schemeClr>
                </a:solidFill>
                <a:latin typeface="+mj-lt"/>
                <a:ea typeface="+mj-ea"/>
                <a:cs typeface="Arial"/>
              </a:rPr>
              <a:t>Alpha-3 Codes Listed in the ISO 3166 Standard </a:t>
            </a:r>
          </a:p>
        </p:txBody>
      </p:sp>
      <p:sp>
        <p:nvSpPr>
          <p:cNvPr id="3" name="Content Placeholder 2">
            <a:extLst>
              <a:ext uri="{FF2B5EF4-FFF2-40B4-BE49-F238E27FC236}">
                <a16:creationId xmlns:a16="http://schemas.microsoft.com/office/drawing/2014/main" id="{9676ED0B-6BC6-8D4D-997E-F5E9564673F0}"/>
              </a:ext>
            </a:extLst>
          </p:cNvPr>
          <p:cNvSpPr>
            <a:spLocks noGrp="1"/>
          </p:cNvSpPr>
          <p:nvPr>
            <p:ph sz="quarter" idx="10"/>
          </p:nvPr>
        </p:nvSpPr>
        <p:spPr>
          <a:xfrm>
            <a:off x="606258" y="934292"/>
            <a:ext cx="7907338" cy="4945649"/>
          </a:xfrm>
        </p:spPr>
        <p:txBody>
          <a:bodyPr/>
          <a:lstStyle/>
          <a:p>
            <a:pPr marL="0" indent="0">
              <a:buNone/>
            </a:pPr>
            <a:r>
              <a:rPr lang="en-US" sz="2000" dirty="0"/>
              <a:t>Possible discussion points:</a:t>
            </a:r>
          </a:p>
          <a:p>
            <a:r>
              <a:rPr lang="en-US" sz="2000" dirty="0"/>
              <a:t>Perspectives on draft preliminary recommendation #3 to maintain treatment from the 2012 Applicant Guidebook – reserved, unavailable for delegation.</a:t>
            </a:r>
          </a:p>
          <a:p>
            <a:r>
              <a:rPr lang="en-US" sz="2000" dirty="0"/>
              <a:t>Alternatives raised:</a:t>
            </a:r>
          </a:p>
          <a:p>
            <a:pPr lvl="1"/>
            <a:r>
              <a:rPr lang="en-US" sz="1800" dirty="0"/>
              <a:t>Available for delegation to specific parties</a:t>
            </a:r>
          </a:p>
          <a:p>
            <a:pPr lvl="1"/>
            <a:r>
              <a:rPr lang="en-US" sz="1800" dirty="0"/>
              <a:t>Available for delegation with support or non-objection of the relevant governments or public authorities</a:t>
            </a:r>
          </a:p>
          <a:p>
            <a:pPr lvl="1"/>
            <a:r>
              <a:rPr lang="en-US" sz="1800" dirty="0"/>
              <a:t>Available for delegation to any applicant</a:t>
            </a:r>
          </a:p>
          <a:p>
            <a:r>
              <a:rPr lang="en-US" sz="2000" dirty="0"/>
              <a:t>To what extent is it appropriate for WT5 to address the following?</a:t>
            </a:r>
          </a:p>
          <a:p>
            <a:pPr lvl="1"/>
            <a:r>
              <a:rPr lang="en-US" sz="1800" dirty="0"/>
              <a:t>If available for delegation, would a special process be needed? Under what circumstances? </a:t>
            </a:r>
          </a:p>
          <a:p>
            <a:pPr lvl="1"/>
            <a:r>
              <a:rPr lang="en-US" sz="1800" dirty="0"/>
              <a:t>Should these strings be </a:t>
            </a:r>
            <a:r>
              <a:rPr lang="en-US" sz="1800" dirty="0" err="1"/>
              <a:t>gTLDs</a:t>
            </a:r>
            <a:r>
              <a:rPr lang="en-US" sz="1800" dirty="0"/>
              <a:t>, ccTLDs, or something else?</a:t>
            </a:r>
          </a:p>
          <a:p>
            <a:endParaRPr lang="en-US" dirty="0"/>
          </a:p>
        </p:txBody>
      </p:sp>
    </p:spTree>
    <p:extLst>
      <p:ext uri="{BB962C8B-B14F-4D97-AF65-F5344CB8AC3E}">
        <p14:creationId xmlns:p14="http://schemas.microsoft.com/office/powerpoint/2010/main" val="1445541844"/>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 (2).potx" id="{F2E86674-818B-4AF6-B9A5-625A3A795F51}" vid="{F6BB203E-BAFC-494B-A50F-57F1DB9FF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2598</TotalTime>
  <Words>1308</Words>
  <Application>Microsoft Macintosh PowerPoint</Application>
  <PresentationFormat>Presentación en pantalla (4:3)</PresentationFormat>
  <Paragraphs>126</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ＭＳ Ｐゴシック</vt:lpstr>
      <vt:lpstr>Arial</vt:lpstr>
      <vt:lpstr>Calibri</vt:lpstr>
      <vt:lpstr>Segoe UI</vt:lpstr>
      <vt:lpstr>Wingdings</vt:lpstr>
      <vt:lpstr>ICANNPPT_Arial_4x3_June 2017_potx</vt:lpstr>
      <vt:lpstr>Presentación de PowerPoint</vt:lpstr>
      <vt:lpstr>About Work Track 5</vt:lpstr>
      <vt:lpstr>Scope of Work</vt:lpstr>
      <vt:lpstr>Status and Next Steps</vt:lpstr>
      <vt:lpstr>Presentación de PowerPoint</vt:lpstr>
      <vt:lpstr>Preliminary recommendations (1/2)</vt:lpstr>
      <vt:lpstr>Presentación de PowerPoint</vt:lpstr>
      <vt:lpstr>Presentación de PowerPoint</vt:lpstr>
      <vt:lpstr>Alpha-3 Codes Listed in the ISO 3166 Standard </vt:lpstr>
      <vt:lpstr>Non-Capital City Names</vt:lpstr>
      <vt:lpstr>Terms Not Included in the 2012 Applicant Guidebook</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Emily Barabas</dc:creator>
  <cp:lastModifiedBy>Olga Cavalli</cp:lastModifiedBy>
  <cp:revision>82</cp:revision>
  <cp:lastPrinted>2017-01-26T19:29:02Z</cp:lastPrinted>
  <dcterms:created xsi:type="dcterms:W3CDTF">2018-06-20T12:22:16Z</dcterms:created>
  <dcterms:modified xsi:type="dcterms:W3CDTF">2018-10-21T12:25:24Z</dcterms:modified>
</cp:coreProperties>
</file>